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9" r:id="rId3"/>
    <p:sldId id="258" r:id="rId4"/>
    <p:sldId id="261" r:id="rId5"/>
    <p:sldId id="260"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298" autoAdjust="0"/>
  </p:normalViewPr>
  <p:slideViewPr>
    <p:cSldViewPr>
      <p:cViewPr varScale="1">
        <p:scale>
          <a:sx n="82" d="100"/>
          <a:sy n="82" d="100"/>
        </p:scale>
        <p:origin x="-245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D0EBE-CA5B-4D09-A091-5873113FA551}" type="datetimeFigureOut">
              <a:rPr lang="en-GB" smtClean="0"/>
              <a:t>15/03/2017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F634F7-932B-4509-BE48-186C980DA7B5}" type="slidenum">
              <a:rPr lang="en-GB" smtClean="0"/>
              <a:t>‹#›</a:t>
            </a:fld>
            <a:endParaRPr lang="en-GB"/>
          </a:p>
        </p:txBody>
      </p:sp>
    </p:spTree>
    <p:extLst>
      <p:ext uri="{BB962C8B-B14F-4D97-AF65-F5344CB8AC3E}">
        <p14:creationId xmlns:p14="http://schemas.microsoft.com/office/powerpoint/2010/main" val="118086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Handwriting is a developmental process which starts</a:t>
            </a:r>
            <a:r>
              <a:rPr lang="en-GB" baseline="0" dirty="0" smtClean="0"/>
              <a:t> when the children are very young. They pick up a pen, pencil, chalk </a:t>
            </a:r>
            <a:r>
              <a:rPr lang="en-GB" baseline="0" dirty="0" err="1" smtClean="0"/>
              <a:t>etc</a:t>
            </a:r>
            <a:r>
              <a:rPr lang="en-GB" baseline="0" dirty="0" smtClean="0"/>
              <a:t> and begin to make marks which we see as scribble and it means something to them. These pre-handwriting patterns are the first, very important step in handwriting as these lines, dots etc. are the shapes and strokes the children need ready to form the letters. As the child develops, the marks the children make go from big to small. The movements will go from big uncontrolled movements to smaller and more fine movements as the gross and fine motor skills develop.</a:t>
            </a:r>
          </a:p>
          <a:p>
            <a:r>
              <a:rPr lang="en-GB" baseline="0" dirty="0" smtClean="0"/>
              <a:t>Big uncontrolled movements to make big marks – chalk on pavements, paintbrushes and water, coloured markers on big paper, sand and water play develop the shoulder, upper arm muscles which need to be developed before moving to the smaller more controlled and finer handwriting.</a:t>
            </a:r>
          </a:p>
          <a:p>
            <a:r>
              <a:rPr lang="en-GB" baseline="0" dirty="0" smtClean="0"/>
              <a:t>Pre-writing patterns – lots of sheets on the internet – </a:t>
            </a:r>
            <a:r>
              <a:rPr lang="en-GB" baseline="0" dirty="0" err="1" smtClean="0"/>
              <a:t>twinkl</a:t>
            </a:r>
            <a:r>
              <a:rPr lang="en-GB" baseline="0" dirty="0" smtClean="0"/>
              <a:t>! Lots of squiggly lines horizontal and vertical, loops, zig zags to get the children used to the push and pull of the writing implement before forming letters.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Once the children have got to grips with forming all of the pre-writing patterns they can then be moved onto the forming of the letters. This doesn’t mean with a</a:t>
            </a:r>
            <a:r>
              <a:rPr lang="en-GB" baseline="0" dirty="0" smtClean="0"/>
              <a:t> pencil and pen sat at a table necessarily, it can be with paintbrushes, markers, in sand, shaving cream, glitter etc. The key focus is starting in the right place and finishing in the right place.</a:t>
            </a:r>
            <a:endParaRPr lang="en-GB" dirty="0" smtClean="0"/>
          </a:p>
        </p:txBody>
      </p:sp>
      <p:sp>
        <p:nvSpPr>
          <p:cNvPr id="4" name="Slide Number Placeholder 3"/>
          <p:cNvSpPr>
            <a:spLocks noGrp="1"/>
          </p:cNvSpPr>
          <p:nvPr>
            <p:ph type="sldNum" sz="quarter" idx="10"/>
          </p:nvPr>
        </p:nvSpPr>
        <p:spPr/>
        <p:txBody>
          <a:bodyPr/>
          <a:lstStyle/>
          <a:p>
            <a:fld id="{87F634F7-932B-4509-BE48-186C980DA7B5}" type="slidenum">
              <a:rPr lang="en-GB" smtClean="0"/>
              <a:t>2</a:t>
            </a:fld>
            <a:endParaRPr lang="en-GB"/>
          </a:p>
        </p:txBody>
      </p:sp>
    </p:spTree>
    <p:extLst>
      <p:ext uri="{BB962C8B-B14F-4D97-AF65-F5344CB8AC3E}">
        <p14:creationId xmlns:p14="http://schemas.microsoft.com/office/powerpoint/2010/main" val="3424047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purpose of this session was to help</a:t>
            </a:r>
            <a:r>
              <a:rPr lang="en-GB" baseline="0" dirty="0" smtClean="0"/>
              <a:t> you understand how a child’s handwriting journey evolves and how we teach handwriting at school. Handwriting is so important for the children when they move through the year groups, to have an adult be able to read the writing without needing the child to translate for you gives the children such joy and they are proud of it. We want the children to master the art and skill of handwriting at the earliest age possible so they aren’t worried about how to form their letters and how to join them etc. so when they move up into the older year groups where the expectation of the content of the writing is increased massively they can focus on the quality of the content and what they want to write rather than how they going to write. I hope this session has been useful and helpful for you, if you have any questions please don’t hesitate to come and ask me. If you want any more resources, again come and see me and I can find things that would be useful etc. </a:t>
            </a:r>
            <a:endParaRPr lang="en-GB" dirty="0" smtClean="0"/>
          </a:p>
          <a:p>
            <a:endParaRPr lang="en-GB" dirty="0"/>
          </a:p>
        </p:txBody>
      </p:sp>
      <p:sp>
        <p:nvSpPr>
          <p:cNvPr id="4" name="Slide Number Placeholder 3"/>
          <p:cNvSpPr>
            <a:spLocks noGrp="1"/>
          </p:cNvSpPr>
          <p:nvPr>
            <p:ph type="sldNum" sz="quarter" idx="10"/>
          </p:nvPr>
        </p:nvSpPr>
        <p:spPr/>
        <p:txBody>
          <a:bodyPr/>
          <a:lstStyle/>
          <a:p>
            <a:fld id="{87F634F7-932B-4509-BE48-186C980DA7B5}" type="slidenum">
              <a:rPr lang="en-GB" smtClean="0"/>
              <a:t>11</a:t>
            </a:fld>
            <a:endParaRPr lang="en-GB"/>
          </a:p>
        </p:txBody>
      </p:sp>
    </p:spTree>
    <p:extLst>
      <p:ext uri="{BB962C8B-B14F-4D97-AF65-F5344CB8AC3E}">
        <p14:creationId xmlns:p14="http://schemas.microsoft.com/office/powerpoint/2010/main" val="268824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be able to write for a significant amount of time it is important that children are in a comfortable seating position that allows the arms and hands to move</a:t>
            </a:r>
            <a:r>
              <a:rPr lang="en-GB" baseline="0" dirty="0" smtClean="0"/>
              <a:t> freely helping with their handwriting. Being comfortable increase the quality and the quantity of the writing the children produce.</a:t>
            </a:r>
          </a:p>
          <a:p>
            <a:r>
              <a:rPr lang="en-GB" baseline="0" dirty="0" smtClean="0"/>
              <a:t>Obviously I understand all of these things are very specific – the key things we encourage during handwriting lessons in class are: make sure chairs are tucked in, feet on the floor and the hand they are not writing with is on the table holding the piece of paper or the book. </a:t>
            </a:r>
          </a:p>
          <a:p>
            <a:r>
              <a:rPr lang="en-GB" baseline="0" dirty="0" smtClean="0"/>
              <a:t>Show video – Type into </a:t>
            </a:r>
            <a:r>
              <a:rPr lang="en-GB" baseline="0" dirty="0" err="1" smtClean="0"/>
              <a:t>Youtube</a:t>
            </a:r>
            <a:r>
              <a:rPr lang="en-GB" baseline="0" dirty="0" smtClean="0"/>
              <a:t> – </a:t>
            </a:r>
            <a:r>
              <a:rPr lang="en-GB" baseline="0" dirty="0" err="1" smtClean="0"/>
              <a:t>Westfields</a:t>
            </a:r>
            <a:r>
              <a:rPr lang="en-GB" baseline="0" dirty="0" smtClean="0"/>
              <a:t> </a:t>
            </a:r>
            <a:r>
              <a:rPr lang="en-GB" baseline="0" dirty="0" err="1" smtClean="0"/>
              <a:t>Yateley</a:t>
            </a:r>
            <a:r>
              <a:rPr lang="en-GB" baseline="0" dirty="0" smtClean="0"/>
              <a:t> and a playlist of videos called Handwriting will appear. https://www.youtube.com/watch?v=iYYNhVwvGJs&amp;list=PLfW4cqa3-nhu3ANsP8AWatFlkGWXvhFwa </a:t>
            </a:r>
          </a:p>
          <a:p>
            <a:r>
              <a:rPr lang="en-GB" baseline="0" dirty="0" smtClean="0"/>
              <a:t>The children also need good core muscle strength. If the child is fidgeting, jumping up and down on their chair, leaning over on the table they need to work on their core strength. This links back to the gross motor skills they should have been developing in the younger years, in physical activity etc. Good posture requires the large muscle groups – pelvis, trunk, shoulders and arms need to work in a coordinated way. </a:t>
            </a:r>
            <a:r>
              <a:rPr lang="en-GB" sz="1200" b="0" i="0" u="none" strike="noStrike" kern="1200" dirty="0" smtClean="0">
                <a:solidFill>
                  <a:schemeClr val="tx1"/>
                </a:solidFill>
                <a:effectLst/>
                <a:latin typeface="+mn-lt"/>
                <a:ea typeface="+mn-ea"/>
                <a:cs typeface="+mn-cs"/>
              </a:rPr>
              <a:t>Strong and well developed gross motor skills gives the body a stable base (core strength) required for balance and stability, supporting coordination skills. Give out Posture Activities sheet.</a:t>
            </a:r>
            <a:endParaRPr lang="en-GB" baseline="0" dirty="0" smtClean="0"/>
          </a:p>
        </p:txBody>
      </p:sp>
      <p:sp>
        <p:nvSpPr>
          <p:cNvPr id="4" name="Slide Number Placeholder 3"/>
          <p:cNvSpPr>
            <a:spLocks noGrp="1"/>
          </p:cNvSpPr>
          <p:nvPr>
            <p:ph type="sldNum" sz="quarter" idx="10"/>
          </p:nvPr>
        </p:nvSpPr>
        <p:spPr/>
        <p:txBody>
          <a:bodyPr/>
          <a:lstStyle/>
          <a:p>
            <a:fld id="{87F634F7-932B-4509-BE48-186C980DA7B5}" type="slidenum">
              <a:rPr lang="en-GB" smtClean="0"/>
              <a:t>3</a:t>
            </a:fld>
            <a:endParaRPr lang="en-GB"/>
          </a:p>
        </p:txBody>
      </p:sp>
    </p:spTree>
    <p:extLst>
      <p:ext uri="{BB962C8B-B14F-4D97-AF65-F5344CB8AC3E}">
        <p14:creationId xmlns:p14="http://schemas.microsoft.com/office/powerpoint/2010/main" val="3630292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Paper position is something which does not</a:t>
            </a:r>
            <a:r>
              <a:rPr lang="en-GB" baseline="0" dirty="0" smtClean="0"/>
              <a:t> get thought about as important, but just like the handwriting seat, the position of the paper can make a big difference to the handwriting experience and comfort.</a:t>
            </a:r>
          </a:p>
        </p:txBody>
      </p:sp>
      <p:sp>
        <p:nvSpPr>
          <p:cNvPr id="4" name="Slide Number Placeholder 3"/>
          <p:cNvSpPr>
            <a:spLocks noGrp="1"/>
          </p:cNvSpPr>
          <p:nvPr>
            <p:ph type="sldNum" sz="quarter" idx="10"/>
          </p:nvPr>
        </p:nvSpPr>
        <p:spPr/>
        <p:txBody>
          <a:bodyPr/>
          <a:lstStyle/>
          <a:p>
            <a:fld id="{87F634F7-932B-4509-BE48-186C980DA7B5}" type="slidenum">
              <a:rPr lang="en-GB" smtClean="0"/>
              <a:t>4</a:t>
            </a:fld>
            <a:endParaRPr lang="en-GB"/>
          </a:p>
        </p:txBody>
      </p:sp>
    </p:spTree>
    <p:extLst>
      <p:ext uri="{BB962C8B-B14F-4D97-AF65-F5344CB8AC3E}">
        <p14:creationId xmlns:p14="http://schemas.microsoft.com/office/powerpoint/2010/main" val="368196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Holding the pen or pencil correctly allows the fingers and wrist to move freely, without putting strain on the hand, helping to improve handwriting and making it more comfortable.</a:t>
            </a:r>
            <a:r>
              <a:rPr lang="en-GB" dirty="0" smtClean="0"/>
              <a:t> The picture shows the progression of</a:t>
            </a:r>
            <a:r>
              <a:rPr lang="en-GB" baseline="0" dirty="0" smtClean="0"/>
              <a:t> children’s pencil grip. </a:t>
            </a:r>
            <a:r>
              <a:rPr lang="en-GB" dirty="0" smtClean="0"/>
              <a:t>In YR as soon as the children come in</a:t>
            </a:r>
            <a:r>
              <a:rPr lang="en-GB" baseline="0" dirty="0" smtClean="0"/>
              <a:t> to school they are encouraged to use the </a:t>
            </a:r>
            <a:r>
              <a:rPr lang="en-GB" baseline="0" dirty="0" err="1" smtClean="0"/>
              <a:t>froggy</a:t>
            </a:r>
            <a:r>
              <a:rPr lang="en-GB" baseline="0" dirty="0" smtClean="0"/>
              <a:t> grip, also known as the tripod grip. The children are told their fingers are the </a:t>
            </a:r>
            <a:r>
              <a:rPr lang="en-GB" baseline="0" dirty="0" err="1" smtClean="0"/>
              <a:t>froggy’s</a:t>
            </a:r>
            <a:r>
              <a:rPr lang="en-GB" baseline="0" dirty="0" smtClean="0"/>
              <a:t> legs which bend. Correcting the child’s pencil grip will take time so just be patient, constant encouragement, keep repeating it every time you handwrite with the children and lots of positive praise, stickers, rewards etc. </a:t>
            </a:r>
            <a:endParaRPr lang="en-GB" dirty="0"/>
          </a:p>
        </p:txBody>
      </p:sp>
      <p:sp>
        <p:nvSpPr>
          <p:cNvPr id="4" name="Slide Number Placeholder 3"/>
          <p:cNvSpPr>
            <a:spLocks noGrp="1"/>
          </p:cNvSpPr>
          <p:nvPr>
            <p:ph type="sldNum" sz="quarter" idx="10"/>
          </p:nvPr>
        </p:nvSpPr>
        <p:spPr/>
        <p:txBody>
          <a:bodyPr/>
          <a:lstStyle/>
          <a:p>
            <a:fld id="{87F634F7-932B-4509-BE48-186C980DA7B5}" type="slidenum">
              <a:rPr lang="en-GB" smtClean="0"/>
              <a:t>5</a:t>
            </a:fld>
            <a:endParaRPr lang="en-GB"/>
          </a:p>
        </p:txBody>
      </p:sp>
    </p:spTree>
    <p:extLst>
      <p:ext uri="{BB962C8B-B14F-4D97-AF65-F5344CB8AC3E}">
        <p14:creationId xmlns:p14="http://schemas.microsoft.com/office/powerpoint/2010/main" val="368632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Little poem to d</a:t>
            </a:r>
            <a:r>
              <a:rPr lang="en-GB" baseline="0" dirty="0" smtClean="0"/>
              <a:t>o with the children before you do handwriting with them – something fun and practical to get their hands warmed up. </a:t>
            </a:r>
            <a:endParaRPr lang="en-GB" dirty="0"/>
          </a:p>
        </p:txBody>
      </p:sp>
      <p:sp>
        <p:nvSpPr>
          <p:cNvPr id="4" name="Slide Number Placeholder 3"/>
          <p:cNvSpPr>
            <a:spLocks noGrp="1"/>
          </p:cNvSpPr>
          <p:nvPr>
            <p:ph type="sldNum" sz="quarter" idx="10"/>
          </p:nvPr>
        </p:nvSpPr>
        <p:spPr/>
        <p:txBody>
          <a:bodyPr/>
          <a:lstStyle/>
          <a:p>
            <a:fld id="{87F634F7-932B-4509-BE48-186C980DA7B5}" type="slidenum">
              <a:rPr lang="en-GB" smtClean="0"/>
              <a:t>6</a:t>
            </a:fld>
            <a:endParaRPr lang="en-GB"/>
          </a:p>
        </p:txBody>
      </p:sp>
    </p:spTree>
    <p:extLst>
      <p:ext uri="{BB962C8B-B14F-4D97-AF65-F5344CB8AC3E}">
        <p14:creationId xmlns:p14="http://schemas.microsoft.com/office/powerpoint/2010/main" val="2811194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a:t>
            </a:r>
            <a:r>
              <a:rPr lang="en-GB" baseline="0" dirty="0" smtClean="0"/>
              <a:t> the children join us in YR they are encouraged to mark make as much as possible with as many different materials. The children then progress to forming their letters properly, starting and finishing in the right place. The children are taught how to handwrite in print. This follows the program of RWI phonics that we implement in school, the way we teach the children to recognise letter sounds, how to blend sounds together to read words. In the RWI program each of the letters have their own handwriting phrase which the children are taught to say as they form the letters. They are very catchy and easy to say and it makes the forming of the letters fun and easy to remember. Children in YR practice their handwriting every day during their RWI sessions which are daily and then they also have discrete/separate handwriting sessions at least 3 times a week in the afternoons where they practice letter formation, number formation, their name, </a:t>
            </a:r>
            <a:r>
              <a:rPr lang="en-GB" baseline="0" dirty="0" err="1" smtClean="0"/>
              <a:t>cvc</a:t>
            </a:r>
            <a:r>
              <a:rPr lang="en-GB" baseline="0" dirty="0" smtClean="0"/>
              <a:t> words, tricky words etc.</a:t>
            </a:r>
            <a:endParaRPr lang="en-GB" dirty="0"/>
          </a:p>
        </p:txBody>
      </p:sp>
      <p:sp>
        <p:nvSpPr>
          <p:cNvPr id="4" name="Slide Number Placeholder 3"/>
          <p:cNvSpPr>
            <a:spLocks noGrp="1"/>
          </p:cNvSpPr>
          <p:nvPr>
            <p:ph type="sldNum" sz="quarter" idx="10"/>
          </p:nvPr>
        </p:nvSpPr>
        <p:spPr/>
        <p:txBody>
          <a:bodyPr/>
          <a:lstStyle/>
          <a:p>
            <a:fld id="{87F634F7-932B-4509-BE48-186C980DA7B5}" type="slidenum">
              <a:rPr lang="en-GB" smtClean="0"/>
              <a:t>7</a:t>
            </a:fld>
            <a:endParaRPr lang="en-GB"/>
          </a:p>
        </p:txBody>
      </p:sp>
    </p:spTree>
    <p:extLst>
      <p:ext uri="{BB962C8B-B14F-4D97-AF65-F5344CB8AC3E}">
        <p14:creationId xmlns:p14="http://schemas.microsoft.com/office/powerpoint/2010/main" val="386813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the children become</a:t>
            </a:r>
            <a:r>
              <a:rPr lang="en-GB" baseline="0" dirty="0" smtClean="0"/>
              <a:t> secure</a:t>
            </a:r>
            <a:r>
              <a:rPr lang="en-GB" dirty="0" smtClean="0"/>
              <a:t> with</a:t>
            </a:r>
            <a:r>
              <a:rPr lang="en-GB" baseline="0" dirty="0" smtClean="0"/>
              <a:t> their letter formation in YR, forming the letters in the right way, starting and finishing in the right place then in the Summer term the children are then encouraged to move onto cursive script. This is then what is expected in Y1. As the </a:t>
            </a:r>
            <a:r>
              <a:rPr lang="en-GB" baseline="0" dirty="0" err="1" smtClean="0"/>
              <a:t>chln</a:t>
            </a:r>
            <a:r>
              <a:rPr lang="en-GB" baseline="0" dirty="0" smtClean="0"/>
              <a:t> join Y1 we still practice every letter of the alphabet however we move onto pre-cursive, teaching the letters with lead ins and lead outs and introducing the joining of the letters. We still use the RWI phrases however we start and end with a flick. We teach each letter individually with a flick in and flick out and we group these into letter families. Teaching the letter families helps the children understand which letters are formed with the same movements and also helps with letter reversals such as b and d. </a:t>
            </a:r>
          </a:p>
        </p:txBody>
      </p:sp>
      <p:sp>
        <p:nvSpPr>
          <p:cNvPr id="4" name="Slide Number Placeholder 3"/>
          <p:cNvSpPr>
            <a:spLocks noGrp="1"/>
          </p:cNvSpPr>
          <p:nvPr>
            <p:ph type="sldNum" sz="quarter" idx="10"/>
          </p:nvPr>
        </p:nvSpPr>
        <p:spPr/>
        <p:txBody>
          <a:bodyPr/>
          <a:lstStyle/>
          <a:p>
            <a:fld id="{87F634F7-932B-4509-BE48-186C980DA7B5}" type="slidenum">
              <a:rPr lang="en-GB" smtClean="0"/>
              <a:t>8</a:t>
            </a:fld>
            <a:endParaRPr lang="en-GB"/>
          </a:p>
        </p:txBody>
      </p:sp>
    </p:spTree>
    <p:extLst>
      <p:ext uri="{BB962C8B-B14F-4D97-AF65-F5344CB8AC3E}">
        <p14:creationId xmlns:p14="http://schemas.microsoft.com/office/powerpoint/2010/main" val="3840938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Year 1 we use the handwriting books with the 2 different coloured lines. This encourages the </a:t>
            </a:r>
            <a:r>
              <a:rPr lang="en-GB" dirty="0" err="1" smtClean="0"/>
              <a:t>chln</a:t>
            </a:r>
            <a:r>
              <a:rPr lang="en-GB" dirty="0" smtClean="0"/>
              <a:t> to form their letters with the correct sizing, allowing for the correct formation of ascenders and descenders. We teach handwriting every day, straight after lunch for 30</a:t>
            </a:r>
            <a:r>
              <a:rPr lang="en-GB" baseline="0" dirty="0" smtClean="0"/>
              <a:t> mins. A typical handwriting lesson would consist of writing the date in cursive, teaching two letters from a particular letter family, pre cursive and then joined up and then writing a simple sentence which include words with the two letters just taught. </a:t>
            </a:r>
            <a:endParaRPr lang="en-GB" dirty="0"/>
          </a:p>
        </p:txBody>
      </p:sp>
      <p:sp>
        <p:nvSpPr>
          <p:cNvPr id="4" name="Slide Number Placeholder 3"/>
          <p:cNvSpPr>
            <a:spLocks noGrp="1"/>
          </p:cNvSpPr>
          <p:nvPr>
            <p:ph type="sldNum" sz="quarter" idx="10"/>
          </p:nvPr>
        </p:nvSpPr>
        <p:spPr/>
        <p:txBody>
          <a:bodyPr/>
          <a:lstStyle/>
          <a:p>
            <a:fld id="{87F634F7-932B-4509-BE48-186C980DA7B5}" type="slidenum">
              <a:rPr lang="en-GB" smtClean="0"/>
              <a:t>9</a:t>
            </a:fld>
            <a:endParaRPr lang="en-GB"/>
          </a:p>
        </p:txBody>
      </p:sp>
    </p:spTree>
    <p:extLst>
      <p:ext uri="{BB962C8B-B14F-4D97-AF65-F5344CB8AC3E}">
        <p14:creationId xmlns:p14="http://schemas.microsoft.com/office/powerpoint/2010/main" val="523438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where we need your help. The more the children practise their handwriting, the better and easier it will become for the children. Miss Wright and I have put together a pack for each of your children which will be sent home on a Tuesday and a Thursday afternoon. This homework is not time-consuming and we have made it as easy for you as possible. Each child will have … All we would like from you is to sit with your child for 15 mins maximum and prompt, encourage, praise, support your child as they copy the cursive card they have been sent home with. If you want to practice some of the writing patterns beforehand that is great, if you want them to do more that would be amazing! But all we are wishing for is for the children to copy the sentences or short poems we send home in that pack. Your role is to make sure they are concentrating, starting in the right place, forming and joining their letters correctly and giving them as much encouragement and praise as possible.</a:t>
            </a:r>
          </a:p>
          <a:p>
            <a:r>
              <a:rPr lang="en-GB" baseline="0" dirty="0" smtClean="0"/>
              <a:t>The homework is to be returned the following day, we will then give each child a raffle ticket to be put into a pot in class for each time the handwriting is completed and a second raffle ticket will be given if we can see how hard the child has tried and how beautiful the handwriting is. Obviously we know the children, we see them write on a day to day basis so please don’t be disheartened if you watch you child write and think omg they are never going to get two raffle tickets because we will know how hard that child has worked and we can tell if that is good for them. It’s a personal handwriting homework and we will honour that.</a:t>
            </a:r>
          </a:p>
          <a:p>
            <a:r>
              <a:rPr lang="en-GB" baseline="0" dirty="0" smtClean="0"/>
              <a:t>At the end of the half term we will then draw 5 names from the pot to receive a special handwriting prize. So obviously the more times they do the handwriting homework and the harder they practice, concentration etc. the more raffle tickets they will win.</a:t>
            </a:r>
          </a:p>
          <a:p>
            <a:r>
              <a:rPr lang="en-GB" baseline="0" dirty="0" smtClean="0"/>
              <a:t>This will all be explained to the children on Friday and as it will be fresh in their minds we will send the first set of homework on Friday afternoon to be completed over half term and returned the first day back.</a:t>
            </a:r>
            <a:endParaRPr lang="en-GB" dirty="0"/>
          </a:p>
        </p:txBody>
      </p:sp>
      <p:sp>
        <p:nvSpPr>
          <p:cNvPr id="4" name="Slide Number Placeholder 3"/>
          <p:cNvSpPr>
            <a:spLocks noGrp="1"/>
          </p:cNvSpPr>
          <p:nvPr>
            <p:ph type="sldNum" sz="quarter" idx="10"/>
          </p:nvPr>
        </p:nvSpPr>
        <p:spPr/>
        <p:txBody>
          <a:bodyPr/>
          <a:lstStyle/>
          <a:p>
            <a:fld id="{87F634F7-932B-4509-BE48-186C980DA7B5}" type="slidenum">
              <a:rPr lang="en-GB" smtClean="0"/>
              <a:t>10</a:t>
            </a:fld>
            <a:endParaRPr lang="en-GB"/>
          </a:p>
        </p:txBody>
      </p:sp>
    </p:spTree>
    <p:extLst>
      <p:ext uri="{BB962C8B-B14F-4D97-AF65-F5344CB8AC3E}">
        <p14:creationId xmlns:p14="http://schemas.microsoft.com/office/powerpoint/2010/main" val="252825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079FE7B-A7BF-4B30-851C-CB7306069FD3}" type="datetimeFigureOut">
              <a:rPr lang="en-GB" smtClean="0"/>
              <a:t>15/03/2017</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58D0F49-FEF3-4581-9100-3CC4849C8DFF}"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79FE7B-A7BF-4B30-851C-CB7306069FD3}" type="datetimeFigureOut">
              <a:rPr lang="en-GB" smtClean="0"/>
              <a:t>15/03/2017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D0F49-FEF3-4581-9100-3CC4849C8DFF}"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58D0F49-FEF3-4581-9100-3CC4849C8DFF}"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79FE7B-A7BF-4B30-851C-CB7306069FD3}" type="datetimeFigureOut">
              <a:rPr lang="en-GB" smtClean="0"/>
              <a:t>15/03/2017</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079FE7B-A7BF-4B30-851C-CB7306069FD3}" type="datetimeFigureOut">
              <a:rPr lang="en-GB" smtClean="0"/>
              <a:t>15/03/2017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B58D0F49-FEF3-4581-9100-3CC4849C8DFF}"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F079FE7B-A7BF-4B30-851C-CB7306069FD3}" type="datetimeFigureOut">
              <a:rPr lang="en-GB" smtClean="0"/>
              <a:t>15/03/2017</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58D0F49-FEF3-4581-9100-3CC4849C8DFF}"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079FE7B-A7BF-4B30-851C-CB7306069FD3}" type="datetimeFigureOut">
              <a:rPr lang="en-GB" smtClean="0"/>
              <a:t>15/03/2017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8D0F49-FEF3-4581-9100-3CC4849C8DFF}"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079FE7B-A7BF-4B30-851C-CB7306069FD3}" type="datetimeFigureOut">
              <a:rPr lang="en-GB" smtClean="0"/>
              <a:t>15/03/2017</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58D0F49-FEF3-4581-9100-3CC4849C8DFF}" type="slidenum">
              <a:rPr lang="en-GB" smtClean="0"/>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79FE7B-A7BF-4B30-851C-CB7306069FD3}" type="datetimeFigureOut">
              <a:rPr lang="en-GB" smtClean="0"/>
              <a:t>15/03/2017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B58D0F49-FEF3-4581-9100-3CC4849C8DF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079FE7B-A7BF-4B30-851C-CB7306069FD3}" type="datetimeFigureOut">
              <a:rPr lang="en-GB" smtClean="0"/>
              <a:t>15/03/2017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58D0F49-FEF3-4581-9100-3CC4849C8DF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58D0F49-FEF3-4581-9100-3CC4849C8DFF}"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079FE7B-A7BF-4B30-851C-CB7306069FD3}" type="datetimeFigureOut">
              <a:rPr lang="en-GB" smtClean="0"/>
              <a:t>15/03/2017</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58D0F49-FEF3-4581-9100-3CC4849C8DFF}"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079FE7B-A7BF-4B30-851C-CB7306069FD3}" type="datetimeFigureOut">
              <a:rPr lang="en-GB" smtClean="0"/>
              <a:t>15/03/2017</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079FE7B-A7BF-4B30-851C-CB7306069FD3}" type="datetimeFigureOut">
              <a:rPr lang="en-GB" smtClean="0"/>
              <a:t>15/03/2017</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58D0F49-FEF3-4581-9100-3CC4849C8DFF}" type="slidenum">
              <a:rPr lang="en-GB" smtClean="0"/>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iCo97w4JHSAhXFWhoKHbwJBAgQjRwIBw&amp;url=https://sites.google.com/site/dosbarthmisstyrrell/cursive-handwriting&amp;bvm=bv.146786187,bs.1,d.ZGg&amp;psig=AFQjCNEnQm_yQoquA1zcPBUcEa-Ilxy4mQ&amp;ust=1487236225907925"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www.google.co.uk/url?sa=i&amp;rct=j&amp;q=&amp;esrc=s&amp;source=images&amp;cd=&amp;cad=rja&amp;uact=8&amp;ved=0ahUKEwjr2pah4ZHSAhWEPRoKHQbfBDsQjRwIBw&amp;url=http://www.preschoolcrafts.us/pencil-correct-grasp/&amp;bvm=bv.146786187,bs.1,d.ZGg&amp;psig=AFQjCNFkCTxZjo0KAbBqmdyz5bD7phISVA&amp;ust=1487236328239364"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google.co.uk/url?sa=i&amp;rct=j&amp;q=&amp;esrc=s&amp;source=images&amp;cd=&amp;cad=rja&amp;uact=8&amp;ved=0ahUKEwj2r_yun5LSAhVEnBoKHThCBhcQjRwIBw&amp;url=http://www.angrambankprimary.co.uk/foundation/mark-making-in-nursery&amp;bvm=bv.146786187,bs.1,d.ZGg&amp;psig=AFQjCNGB5b_1xzUTEIbgOIjD1QMS4bqbdQ&amp;ust=1487252994515256" TargetMode="External"/><Relationship Id="rId7" Type="http://schemas.openxmlformats.org/officeDocument/2006/relationships/hyperlink" Target="http://www.bedes.org/nursery/baby-unit/baby-unit-news.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google.co.uk/url?sa=i&amp;rct=j&amp;q=&amp;esrc=s&amp;source=images&amp;cd=&amp;cad=rja&amp;uact=8&amp;ved=0ahUKEwit4467n5LSAhXK5xoKHcMgB6kQjRwIBw&amp;url=http://nurserygrcps.primaryblogger.co.uk/&amp;bvm=bv.146786187,bs.1,d.ZGg&amp;psig=AFQjCNGB5b_1xzUTEIbgOIjD1QMS4bqbdQ&amp;ust=1487252994515256" TargetMode="External"/><Relationship Id="rId10" Type="http://schemas.openxmlformats.org/officeDocument/2006/relationships/image" Target="../media/image8.jpeg"/><Relationship Id="rId4" Type="http://schemas.openxmlformats.org/officeDocument/2006/relationships/image" Target="../media/image5.jpeg"/><Relationship Id="rId9" Type="http://schemas.openxmlformats.org/officeDocument/2006/relationships/hyperlink" Target="https://www.google.co.uk/url?sa=i&amp;rct=j&amp;q=&amp;esrc=s&amp;source=images&amp;cd=&amp;cad=rja&amp;uact=8&amp;ved=0ahUKEwj1z4Lun5LSAhWFWxoKHfQLCkQQjRwIBw&amp;url=https://www.pinterest.com/pin/452400725049534698/&amp;bvm=bv.146786187,bs.1,d.ZGg&amp;psig=AFQjCNHJzz5qTeYeQYSjPzI5X4Sd56fchw&amp;ust=148725312745675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cqPe64ZHSAhWI6RQKHTphA9wQjRwIBw&amp;url=https://www.pinterest.com/explore/pencil-grip/&amp;bvm=bv.146786187,bs.1,d.ZGg&amp;psig=AFQjCNFkCTxZjo0KAbBqmdyz5bD7phISVA&amp;ust=148723632823936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www.google.co.uk/url?sa=i&amp;rct=j&amp;q=&amp;esrc=s&amp;source=images&amp;cd=&amp;cad=rja&amp;uact=8&amp;ved=0ahUKEwi4qdestpLSAhXHxxQKHVYKAtsQjRwIBw&amp;url=https://centerforpediatrictherapy.wordpress.com/tag/adaptive-tools/&amp;bvm=bv.146786187,bs.1,d.ZGg&amp;psig=AFQjCNFJAA2XI4TWzra_n0yzyKYurvjwiQ&amp;ust=1487258731212474"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M9NGwuZLSAhXGshQKHWzZCNsQjRwIBw&amp;url=https://www.pinterest.com/jonettep/phonics/&amp;bvm=bv.146786187,bs.1,d.ZGg&amp;psig=AFQjCNGmq00oefSESKES3DprQsZsUlVNxA&amp;ust=148725998660064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Handwriting Information for Parents</a:t>
            </a:r>
            <a:endParaRPr lang="en-GB" dirty="0"/>
          </a:p>
        </p:txBody>
      </p:sp>
      <p:pic>
        <p:nvPicPr>
          <p:cNvPr id="1026" name="Picture 2" descr="Image result for cursive handwriti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429000"/>
            <a:ext cx="2736304" cy="174731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Image result for correct pencil gri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429000"/>
            <a:ext cx="1743966" cy="17439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9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Homework</a:t>
            </a:r>
            <a:endParaRPr lang="en-GB" dirty="0"/>
          </a:p>
        </p:txBody>
      </p:sp>
      <p:sp>
        <p:nvSpPr>
          <p:cNvPr id="3" name="Content Placeholder 2"/>
          <p:cNvSpPr>
            <a:spLocks noGrp="1"/>
          </p:cNvSpPr>
          <p:nvPr>
            <p:ph sz="quarter" idx="1"/>
          </p:nvPr>
        </p:nvSpPr>
        <p:spPr>
          <a:xfrm>
            <a:off x="301752" y="1527048"/>
            <a:ext cx="8503920" cy="2550024"/>
          </a:xfrm>
        </p:spPr>
        <p:txBody>
          <a:bodyPr/>
          <a:lstStyle/>
          <a:p>
            <a:r>
              <a:rPr lang="en-GB" dirty="0" smtClean="0"/>
              <a:t>No prep for you!</a:t>
            </a:r>
          </a:p>
          <a:p>
            <a:r>
              <a:rPr lang="en-GB" dirty="0" smtClean="0"/>
              <a:t>Each child will have:</a:t>
            </a:r>
          </a:p>
          <a:p>
            <a:pPr lvl="5">
              <a:buFont typeface="Wingdings" panose="05000000000000000000" pitchFamily="2" charset="2"/>
              <a:buChar char="Ø"/>
            </a:pPr>
            <a:r>
              <a:rPr lang="en-GB" dirty="0" smtClean="0"/>
              <a:t>Named zip wallet</a:t>
            </a:r>
          </a:p>
          <a:p>
            <a:pPr lvl="5">
              <a:buFont typeface="Wingdings" panose="05000000000000000000" pitchFamily="2" charset="2"/>
              <a:buChar char="Ø"/>
            </a:pPr>
            <a:r>
              <a:rPr lang="en-GB" dirty="0" smtClean="0"/>
              <a:t>Handwriting book</a:t>
            </a:r>
          </a:p>
          <a:p>
            <a:pPr lvl="5">
              <a:buFont typeface="Wingdings" panose="05000000000000000000" pitchFamily="2" charset="2"/>
              <a:buChar char="Ø"/>
            </a:pPr>
            <a:r>
              <a:rPr lang="en-GB" dirty="0" smtClean="0"/>
              <a:t>Sharp pencil </a:t>
            </a:r>
          </a:p>
          <a:p>
            <a:pPr lvl="5">
              <a:buFont typeface="Wingdings" panose="05000000000000000000" pitchFamily="2" charset="2"/>
              <a:buChar char="Ø"/>
            </a:pPr>
            <a:r>
              <a:rPr lang="en-GB" dirty="0" smtClean="0"/>
              <a:t>Cursive card to copy</a:t>
            </a:r>
            <a:endParaRPr lang="en-GB" dirty="0"/>
          </a:p>
          <a:p>
            <a:pPr lvl="5">
              <a:buFont typeface="Wingdings" panose="05000000000000000000" pitchFamily="2" charset="2"/>
              <a:buChar char="Ø"/>
            </a:pPr>
            <a:endParaRPr lang="en-GB" dirty="0"/>
          </a:p>
          <a:p>
            <a:pPr marL="1463040" lvl="5" indent="0">
              <a:buNone/>
            </a:pPr>
            <a:endParaRPr lang="en-GB" dirty="0" smtClean="0"/>
          </a:p>
        </p:txBody>
      </p:sp>
      <p:sp>
        <p:nvSpPr>
          <p:cNvPr id="5" name="TextBox 4"/>
          <p:cNvSpPr txBox="1"/>
          <p:nvPr/>
        </p:nvSpPr>
        <p:spPr>
          <a:xfrm>
            <a:off x="323528" y="4221088"/>
            <a:ext cx="8496944" cy="1754326"/>
          </a:xfrm>
          <a:prstGeom prst="rect">
            <a:avLst/>
          </a:prstGeom>
          <a:noFill/>
        </p:spPr>
        <p:txBody>
          <a:bodyPr wrap="square" rtlCol="0">
            <a:spAutoFit/>
          </a:bodyPr>
          <a:lstStyle/>
          <a:p>
            <a:pPr marL="457200" indent="-457200">
              <a:buFont typeface="Arial" panose="020B0604020202020204" pitchFamily="34" charset="0"/>
              <a:buChar char="•"/>
            </a:pPr>
            <a:r>
              <a:rPr lang="en-GB" sz="2700" dirty="0" smtClean="0"/>
              <a:t>Every Tuesday and Thursday to be returned the next day.</a:t>
            </a:r>
          </a:p>
          <a:p>
            <a:pPr marL="457200" indent="-457200">
              <a:buFont typeface="Arial" panose="020B0604020202020204" pitchFamily="34" charset="0"/>
              <a:buChar char="•"/>
            </a:pPr>
            <a:r>
              <a:rPr lang="en-GB" sz="2700" dirty="0" smtClean="0"/>
              <a:t>No longer than 15 mins maximum!</a:t>
            </a:r>
          </a:p>
          <a:p>
            <a:pPr marL="457200" indent="-457200">
              <a:buFont typeface="Arial" panose="020B0604020202020204" pitchFamily="34" charset="0"/>
              <a:buChar char="•"/>
            </a:pPr>
            <a:r>
              <a:rPr lang="en-GB" sz="2700" dirty="0" smtClean="0"/>
              <a:t>Raffle tickets</a:t>
            </a:r>
            <a:endParaRPr lang="en-GB" sz="2700" dirty="0"/>
          </a:p>
        </p:txBody>
      </p:sp>
    </p:spTree>
    <p:extLst>
      <p:ext uri="{BB962C8B-B14F-4D97-AF65-F5344CB8AC3E}">
        <p14:creationId xmlns:p14="http://schemas.microsoft.com/office/powerpoint/2010/main" val="8006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Image result for 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668930"/>
            <a:ext cx="7641431" cy="430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898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Development</a:t>
            </a:r>
            <a:endParaRPr lang="en-GB" dirty="0"/>
          </a:p>
        </p:txBody>
      </p:sp>
      <p:sp>
        <p:nvSpPr>
          <p:cNvPr id="3" name="Content Placeholder 2"/>
          <p:cNvSpPr>
            <a:spLocks noGrp="1"/>
          </p:cNvSpPr>
          <p:nvPr>
            <p:ph sz="quarter" idx="1"/>
          </p:nvPr>
        </p:nvSpPr>
        <p:spPr/>
        <p:txBody>
          <a:bodyPr/>
          <a:lstStyle/>
          <a:p>
            <a:r>
              <a:rPr lang="en-GB" dirty="0" smtClean="0"/>
              <a:t>Mark Making – children experiment with lines, dots, dashes etc. to make marks</a:t>
            </a:r>
          </a:p>
          <a:p>
            <a:r>
              <a:rPr lang="en-GB" dirty="0" smtClean="0"/>
              <a:t>Gross motor to fine motor skills</a:t>
            </a:r>
          </a:p>
          <a:p>
            <a:r>
              <a:rPr lang="en-GB" dirty="0"/>
              <a:t>Forming letters in the right direction , starting and finishing in the right place.</a:t>
            </a:r>
          </a:p>
          <a:p>
            <a:endParaRPr lang="en-GB" dirty="0"/>
          </a:p>
        </p:txBody>
      </p:sp>
      <p:pic>
        <p:nvPicPr>
          <p:cNvPr id="3074" name="Picture 2" descr="Image result for children mark maki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933056"/>
            <a:ext cx="2160240" cy="16195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hildren mark maki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760" y="4969389"/>
            <a:ext cx="2016224" cy="15115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children mark maki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3933056"/>
            <a:ext cx="1957812" cy="146766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pre handwriting practic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2240" y="3429000"/>
            <a:ext cx="2005040" cy="282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381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Seats!</a:t>
            </a:r>
            <a:endParaRPr lang="en-GB" dirty="0"/>
          </a:p>
        </p:txBody>
      </p:sp>
      <p:sp>
        <p:nvSpPr>
          <p:cNvPr id="5" name="Content Placeholder 4"/>
          <p:cNvSpPr>
            <a:spLocks noGrp="1"/>
          </p:cNvSpPr>
          <p:nvPr>
            <p:ph sz="quarter" idx="1"/>
          </p:nvPr>
        </p:nvSpPr>
        <p:spPr/>
        <p:txBody>
          <a:bodyPr/>
          <a:lstStyle/>
          <a:p>
            <a:r>
              <a:rPr lang="en-GB" dirty="0" smtClean="0"/>
              <a:t>Comfortable sitting position to be able to move their hands and arms freely.</a:t>
            </a:r>
          </a:p>
          <a:p>
            <a:r>
              <a:rPr lang="en-GB" dirty="0" smtClean="0"/>
              <a:t>Core strength</a:t>
            </a:r>
          </a:p>
          <a:p>
            <a:pPr marL="0" indent="0">
              <a:buNone/>
            </a:pPr>
            <a:endParaRPr lang="en-GB" dirty="0"/>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0328" t="24153" r="30731" b="36678"/>
          <a:stretch/>
        </p:blipFill>
        <p:spPr bwMode="auto">
          <a:xfrm>
            <a:off x="1763688" y="2996952"/>
            <a:ext cx="5832648" cy="330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274" y="6381328"/>
            <a:ext cx="8640960" cy="307777"/>
          </a:xfrm>
          <a:prstGeom prst="rect">
            <a:avLst/>
          </a:prstGeom>
        </p:spPr>
        <p:txBody>
          <a:bodyPr wrap="square">
            <a:spAutoFit/>
          </a:bodyPr>
          <a:lstStyle/>
          <a:p>
            <a:pPr algn="ctr"/>
            <a:r>
              <a:rPr lang="en-GB" sz="1400" dirty="0" smtClean="0"/>
              <a:t>https://www.youtube.com/watch?v=iYYNhVwvGJs&amp;list=PLfW4cqa3-nhu3ANsP8AWatFlkGWXvhFwa</a:t>
            </a:r>
            <a:endParaRPr lang="en-GB" sz="1400" dirty="0"/>
          </a:p>
        </p:txBody>
      </p:sp>
    </p:spTree>
    <p:extLst>
      <p:ext uri="{BB962C8B-B14F-4D97-AF65-F5344CB8AC3E}">
        <p14:creationId xmlns:p14="http://schemas.microsoft.com/office/powerpoint/2010/main" val="1985006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Paper Position</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739" t="24567" r="30186" b="29064"/>
          <a:stretch/>
        </p:blipFill>
        <p:spPr bwMode="auto">
          <a:xfrm>
            <a:off x="1331640" y="1628800"/>
            <a:ext cx="6768752" cy="4298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552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Pencil Grip</a:t>
            </a:r>
            <a:endParaRPr lang="en-GB" dirty="0"/>
          </a:p>
        </p:txBody>
      </p:sp>
      <p:pic>
        <p:nvPicPr>
          <p:cNvPr id="4" name="Picture 2" descr="Image result for correct pencil grip">
            <a:hlinkClick r:id="rId3"/>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179512" y="1484784"/>
            <a:ext cx="4752528" cy="47932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056" y="2204864"/>
            <a:ext cx="3745897" cy="28083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76056" y="5445224"/>
            <a:ext cx="3741788" cy="646331"/>
          </a:xfrm>
          <a:prstGeom prst="rect">
            <a:avLst/>
          </a:prstGeom>
        </p:spPr>
        <p:txBody>
          <a:bodyPr wrap="square">
            <a:spAutoFit/>
          </a:bodyPr>
          <a:lstStyle/>
          <a:p>
            <a:r>
              <a:rPr lang="en-GB" dirty="0"/>
              <a:t>http://www.teachhandwriting.co.uk/handwriting-pen-grip.html</a:t>
            </a:r>
          </a:p>
        </p:txBody>
      </p:sp>
    </p:spTree>
    <p:extLst>
      <p:ext uri="{BB962C8B-B14F-4D97-AF65-F5344CB8AC3E}">
        <p14:creationId xmlns:p14="http://schemas.microsoft.com/office/powerpoint/2010/main" val="1390397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ready to write!</a:t>
            </a:r>
            <a:endParaRPr lang="en-GB" dirty="0"/>
          </a:p>
        </p:txBody>
      </p:sp>
      <p:sp>
        <p:nvSpPr>
          <p:cNvPr id="5" name="Rectangle 4"/>
          <p:cNvSpPr/>
          <p:nvPr/>
        </p:nvSpPr>
        <p:spPr>
          <a:xfrm>
            <a:off x="2843808" y="1415041"/>
            <a:ext cx="3587841" cy="5262979"/>
          </a:xfrm>
          <a:prstGeom prst="rect">
            <a:avLst/>
          </a:prstGeom>
          <a:solidFill>
            <a:schemeClr val="accent1">
              <a:lumMod val="60000"/>
              <a:lumOff val="40000"/>
            </a:schemeClr>
          </a:solidFill>
          <a:ln w="19050">
            <a:solidFill>
              <a:schemeClr val="tx1"/>
            </a:solidFill>
          </a:ln>
        </p:spPr>
        <p:txBody>
          <a:bodyPr wrap="square">
            <a:spAutoFit/>
          </a:bodyPr>
          <a:lstStyle/>
          <a:p>
            <a:pPr algn="ctr"/>
            <a:r>
              <a:rPr lang="en-GB" altLang="en-US" sz="1400" b="1" u="sng" dirty="0"/>
              <a:t>Ten Fingers</a:t>
            </a:r>
            <a:r>
              <a:rPr lang="en-GB" altLang="en-US" sz="1400" dirty="0"/>
              <a:t> </a:t>
            </a:r>
            <a:br>
              <a:rPr lang="en-GB" altLang="en-US" sz="1400" dirty="0"/>
            </a:br>
            <a:endParaRPr lang="en-GB" altLang="en-US" sz="1400" dirty="0"/>
          </a:p>
          <a:p>
            <a:pPr algn="ctr"/>
            <a:r>
              <a:rPr lang="en-GB" altLang="en-US" sz="1400" dirty="0">
                <a:latin typeface="Comic Sans MS" panose="030F0702030302020204" pitchFamily="66" charset="0"/>
              </a:rPr>
              <a:t>I have ten fingers  </a:t>
            </a:r>
          </a:p>
          <a:p>
            <a:pPr algn="ctr"/>
            <a:r>
              <a:rPr lang="en-GB" altLang="en-US" sz="1400" dirty="0">
                <a:latin typeface="Comic Sans MS" panose="030F0702030302020204" pitchFamily="66" charset="0"/>
              </a:rPr>
              <a:t>  </a:t>
            </a:r>
            <a:br>
              <a:rPr lang="en-GB" altLang="en-US" sz="1400" dirty="0">
                <a:latin typeface="Comic Sans MS" panose="030F0702030302020204" pitchFamily="66" charset="0"/>
              </a:rPr>
            </a:br>
            <a:r>
              <a:rPr lang="en-GB" altLang="en-US" sz="1400" dirty="0">
                <a:latin typeface="Comic Sans MS" panose="030F0702030302020204" pitchFamily="66" charset="0"/>
              </a:rPr>
              <a:t>And they all belong to me, </a:t>
            </a:r>
          </a:p>
          <a:p>
            <a:pPr algn="ctr"/>
            <a:r>
              <a:rPr lang="en-GB" altLang="en-US" sz="1400" dirty="0">
                <a:latin typeface="Comic Sans MS" panose="030F0702030302020204" pitchFamily="66" charset="0"/>
              </a:rPr>
              <a:t> </a:t>
            </a:r>
            <a:br>
              <a:rPr lang="en-GB" altLang="en-US" sz="1400" dirty="0">
                <a:latin typeface="Comic Sans MS" panose="030F0702030302020204" pitchFamily="66" charset="0"/>
              </a:rPr>
            </a:br>
            <a:r>
              <a:rPr lang="en-GB" altLang="en-US" sz="1400" dirty="0">
                <a:latin typeface="Comic Sans MS" panose="030F0702030302020204" pitchFamily="66" charset="0"/>
              </a:rPr>
              <a:t>I can make them do things- </a:t>
            </a:r>
          </a:p>
          <a:p>
            <a:pPr algn="ctr"/>
            <a:r>
              <a:rPr lang="en-GB" altLang="en-US" sz="1400" dirty="0">
                <a:latin typeface="Comic Sans MS" panose="030F0702030302020204" pitchFamily="66" charset="0"/>
              </a:rPr>
              <a:t/>
            </a:r>
            <a:br>
              <a:rPr lang="en-GB" altLang="en-US" sz="1400" dirty="0">
                <a:latin typeface="Comic Sans MS" panose="030F0702030302020204" pitchFamily="66" charset="0"/>
              </a:rPr>
            </a:br>
            <a:r>
              <a:rPr lang="en-GB" altLang="en-US" sz="1400" dirty="0">
                <a:latin typeface="Comic Sans MS" panose="030F0702030302020204" pitchFamily="66" charset="0"/>
              </a:rPr>
              <a:t>Would you like to see? </a:t>
            </a:r>
          </a:p>
          <a:p>
            <a:pPr algn="ctr"/>
            <a:endParaRPr lang="en-GB" altLang="en-US" sz="1400" dirty="0">
              <a:latin typeface="Comic Sans MS" panose="030F0702030302020204" pitchFamily="66" charset="0"/>
            </a:endParaRPr>
          </a:p>
          <a:p>
            <a:pPr algn="ctr"/>
            <a:r>
              <a:rPr lang="en-GB" altLang="en-US" sz="1400" dirty="0">
                <a:latin typeface="Comic Sans MS" panose="030F0702030302020204" pitchFamily="66" charset="0"/>
              </a:rPr>
              <a:t>I can shut them up tight </a:t>
            </a:r>
          </a:p>
          <a:p>
            <a:pPr algn="ctr"/>
            <a:r>
              <a:rPr lang="en-GB" altLang="en-US" sz="1400" dirty="0">
                <a:latin typeface="Comic Sans MS" panose="030F0702030302020204" pitchFamily="66" charset="0"/>
              </a:rPr>
              <a:t>  </a:t>
            </a:r>
          </a:p>
          <a:p>
            <a:pPr algn="ctr"/>
            <a:r>
              <a:rPr lang="en-GB" altLang="en-US" sz="1400" dirty="0">
                <a:latin typeface="Comic Sans MS" panose="030F0702030302020204" pitchFamily="66" charset="0"/>
              </a:rPr>
              <a:t>I can open them wide </a:t>
            </a:r>
          </a:p>
          <a:p>
            <a:pPr algn="ctr"/>
            <a:r>
              <a:rPr lang="en-GB" altLang="en-US" sz="1400" dirty="0">
                <a:latin typeface="Comic Sans MS" panose="030F0702030302020204" pitchFamily="66" charset="0"/>
              </a:rPr>
              <a:t>   </a:t>
            </a:r>
            <a:br>
              <a:rPr lang="en-GB" altLang="en-US" sz="1400" dirty="0">
                <a:latin typeface="Comic Sans MS" panose="030F0702030302020204" pitchFamily="66" charset="0"/>
              </a:rPr>
            </a:br>
            <a:r>
              <a:rPr lang="en-GB" altLang="en-US" sz="1400" dirty="0">
                <a:latin typeface="Comic Sans MS" panose="030F0702030302020204" pitchFamily="66" charset="0"/>
              </a:rPr>
              <a:t>I can put them together</a:t>
            </a:r>
          </a:p>
          <a:p>
            <a:pPr algn="ctr"/>
            <a:r>
              <a:rPr lang="en-GB" altLang="en-US" sz="1400" dirty="0">
                <a:latin typeface="Comic Sans MS" panose="030F0702030302020204" pitchFamily="66" charset="0"/>
              </a:rPr>
              <a:t>I can make them all hide  </a:t>
            </a:r>
          </a:p>
          <a:p>
            <a:pPr algn="ctr"/>
            <a:endParaRPr lang="en-GB" altLang="en-US" sz="1400" dirty="0">
              <a:latin typeface="Comic Sans MS" panose="030F0702030302020204" pitchFamily="66" charset="0"/>
            </a:endParaRPr>
          </a:p>
          <a:p>
            <a:pPr algn="ctr"/>
            <a:r>
              <a:rPr lang="en-GB" altLang="en-US" sz="1400" dirty="0">
                <a:latin typeface="Comic Sans MS" panose="030F0702030302020204" pitchFamily="66" charset="0"/>
              </a:rPr>
              <a:t>I can make them jump high </a:t>
            </a:r>
          </a:p>
          <a:p>
            <a:pPr algn="ctr"/>
            <a:r>
              <a:rPr lang="en-GB" altLang="en-US" sz="1400" dirty="0">
                <a:latin typeface="Comic Sans MS" panose="030F0702030302020204" pitchFamily="66" charset="0"/>
              </a:rPr>
              <a:t>  </a:t>
            </a:r>
            <a:br>
              <a:rPr lang="en-GB" altLang="en-US" sz="1400" dirty="0">
                <a:latin typeface="Comic Sans MS" panose="030F0702030302020204" pitchFamily="66" charset="0"/>
              </a:rPr>
            </a:br>
            <a:r>
              <a:rPr lang="en-GB" altLang="en-US" sz="1400" dirty="0">
                <a:latin typeface="Comic Sans MS" panose="030F0702030302020204" pitchFamily="66" charset="0"/>
              </a:rPr>
              <a:t>I can make them jump low </a:t>
            </a:r>
          </a:p>
          <a:p>
            <a:pPr algn="ctr"/>
            <a:r>
              <a:rPr lang="en-GB" altLang="en-US" sz="1400" dirty="0">
                <a:latin typeface="Comic Sans MS" panose="030F0702030302020204" pitchFamily="66" charset="0"/>
              </a:rPr>
              <a:t>  </a:t>
            </a:r>
            <a:br>
              <a:rPr lang="en-GB" altLang="en-US" sz="1400" dirty="0">
                <a:latin typeface="Comic Sans MS" panose="030F0702030302020204" pitchFamily="66" charset="0"/>
              </a:rPr>
            </a:br>
            <a:r>
              <a:rPr lang="en-GB" altLang="en-US" sz="1400" dirty="0">
                <a:latin typeface="Comic Sans MS" panose="030F0702030302020204" pitchFamily="66" charset="0"/>
              </a:rPr>
              <a:t>I can fold them up quietly </a:t>
            </a:r>
          </a:p>
          <a:p>
            <a:pPr algn="ctr"/>
            <a:r>
              <a:rPr lang="en-GB" altLang="en-US" sz="1400" dirty="0">
                <a:latin typeface="Comic Sans MS" panose="030F0702030302020204" pitchFamily="66" charset="0"/>
              </a:rPr>
              <a:t>  </a:t>
            </a:r>
          </a:p>
          <a:p>
            <a:pPr algn="ctr"/>
            <a:r>
              <a:rPr lang="en-GB" altLang="en-US" sz="1400" dirty="0">
                <a:latin typeface="Comic Sans MS" panose="030F0702030302020204" pitchFamily="66" charset="0"/>
              </a:rPr>
              <a:t>And hold them just so. </a:t>
            </a:r>
            <a:endParaRPr lang="en-GB" altLang="en-US" sz="2000" dirty="0">
              <a:latin typeface="Comic Sans MS" panose="030F0702030302020204" pitchFamily="66" charset="0"/>
            </a:endParaRPr>
          </a:p>
        </p:txBody>
      </p:sp>
      <p:sp>
        <p:nvSpPr>
          <p:cNvPr id="6" name="Rectangle 5"/>
          <p:cNvSpPr/>
          <p:nvPr/>
        </p:nvSpPr>
        <p:spPr>
          <a:xfrm>
            <a:off x="205863" y="5661248"/>
            <a:ext cx="2520280" cy="646331"/>
          </a:xfrm>
          <a:prstGeom prst="rect">
            <a:avLst/>
          </a:prstGeom>
        </p:spPr>
        <p:txBody>
          <a:bodyPr wrap="square">
            <a:spAutoFit/>
          </a:bodyPr>
          <a:lstStyle/>
          <a:p>
            <a:r>
              <a:rPr lang="en-GB" sz="1200" b="1" dirty="0"/>
              <a:t>http://www.teachhandwriting.co.uk/handwriting-warm-up-exercises.html</a:t>
            </a:r>
          </a:p>
        </p:txBody>
      </p:sp>
    </p:spTree>
    <p:extLst>
      <p:ext uri="{BB962C8B-B14F-4D97-AF65-F5344CB8AC3E}">
        <p14:creationId xmlns:p14="http://schemas.microsoft.com/office/powerpoint/2010/main" val="2279229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at Tower Hill</a:t>
            </a:r>
            <a:endParaRPr lang="en-GB" dirty="0"/>
          </a:p>
        </p:txBody>
      </p:sp>
      <p:sp>
        <p:nvSpPr>
          <p:cNvPr id="3" name="Content Placeholder 2"/>
          <p:cNvSpPr>
            <a:spLocks noGrp="1"/>
          </p:cNvSpPr>
          <p:nvPr>
            <p:ph sz="quarter" idx="1"/>
          </p:nvPr>
        </p:nvSpPr>
        <p:spPr/>
        <p:txBody>
          <a:bodyPr/>
          <a:lstStyle/>
          <a:p>
            <a:r>
              <a:rPr lang="en-GB" dirty="0" smtClean="0"/>
              <a:t>YR – mark making, letter formation, pencil grip</a:t>
            </a:r>
            <a:endParaRPr lang="en-GB" dirty="0"/>
          </a:p>
        </p:txBody>
      </p:sp>
      <p:pic>
        <p:nvPicPr>
          <p:cNvPr id="3074"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072709"/>
            <a:ext cx="6013351" cy="450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549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at Tower Hill</a:t>
            </a:r>
            <a:endParaRPr lang="en-GB" dirty="0"/>
          </a:p>
        </p:txBody>
      </p:sp>
      <p:sp>
        <p:nvSpPr>
          <p:cNvPr id="3" name="Content Placeholder 2"/>
          <p:cNvSpPr>
            <a:spLocks noGrp="1"/>
          </p:cNvSpPr>
          <p:nvPr>
            <p:ph sz="quarter" idx="1"/>
          </p:nvPr>
        </p:nvSpPr>
        <p:spPr/>
        <p:txBody>
          <a:bodyPr/>
          <a:lstStyle/>
          <a:p>
            <a:r>
              <a:rPr lang="en-GB" dirty="0" smtClean="0"/>
              <a:t>Y1 – Cursive script, RWI phrases, lead ins and lead outs, letter families.</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2514352"/>
            <a:ext cx="2982912" cy="206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492896"/>
            <a:ext cx="2983341" cy="206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5153" y="4653136"/>
            <a:ext cx="2873375"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4653136"/>
            <a:ext cx="2959100" cy="204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41937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in Y1</a:t>
            </a:r>
            <a:endParaRPr lang="en-GB" dirty="0"/>
          </a:p>
        </p:txBody>
      </p:sp>
      <p:pic>
        <p:nvPicPr>
          <p:cNvPr id="2050" name="Picture 2" descr="Image result for handwriting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628800"/>
            <a:ext cx="5688632" cy="459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705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519</TotalTime>
  <Words>1923</Words>
  <Application>Microsoft Office PowerPoint</Application>
  <PresentationFormat>On-screen Show (4:3)</PresentationFormat>
  <Paragraphs>75</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Handwriting Information for Parents</vt:lpstr>
      <vt:lpstr>Handwriting Development</vt:lpstr>
      <vt:lpstr>Handwriting Seats!</vt:lpstr>
      <vt:lpstr>Paper Position</vt:lpstr>
      <vt:lpstr>Pencil Grip</vt:lpstr>
      <vt:lpstr>Getting ready to write!</vt:lpstr>
      <vt:lpstr>Handwriting at Tower Hill</vt:lpstr>
      <vt:lpstr>Handwriting at Tower Hill</vt:lpstr>
      <vt:lpstr>Handwriting in Y1</vt:lpstr>
      <vt:lpstr>Handwriting Homework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Handwriting Information for Parents</dc:title>
  <dc:creator>Stephanie Fensome</dc:creator>
  <cp:lastModifiedBy>Michaela Corper</cp:lastModifiedBy>
  <cp:revision>28</cp:revision>
  <dcterms:created xsi:type="dcterms:W3CDTF">2017-02-15T09:17:08Z</dcterms:created>
  <dcterms:modified xsi:type="dcterms:W3CDTF">2017-03-15T12:02:15Z</dcterms:modified>
</cp:coreProperties>
</file>